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7" r:id="rId2"/>
    <p:sldId id="281" r:id="rId3"/>
    <p:sldId id="1509" r:id="rId4"/>
    <p:sldId id="1614" r:id="rId5"/>
    <p:sldId id="467" r:id="rId6"/>
    <p:sldId id="1529" r:id="rId7"/>
    <p:sldId id="1616" r:id="rId8"/>
    <p:sldId id="1617" r:id="rId9"/>
    <p:sldId id="532" r:id="rId10"/>
    <p:sldId id="1348" r:id="rId11"/>
    <p:sldId id="1536" r:id="rId12"/>
    <p:sldId id="1275" r:id="rId13"/>
    <p:sldId id="275" r:id="rId14"/>
    <p:sldId id="1573" r:id="rId15"/>
    <p:sldId id="1623" r:id="rId16"/>
    <p:sldId id="1624" r:id="rId17"/>
    <p:sldId id="1625" r:id="rId1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B183"/>
    <a:srgbClr val="FF0066"/>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22/03/2026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3D2D6-F5E4-EAD2-415E-77DE0A22DE1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A56598D-79F9-8AB1-5A52-0EFB22D17F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DCED98-27B6-D65B-ACAF-3BE1D72490F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449E170-F073-1879-3BBB-604BA595CB1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672791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72D80-2819-9B2A-82DA-3FC48BC811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EA3BC1-842F-793F-DA31-2A0DEA2F061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751D01-AACB-2E12-D315-C7C06F5B8FB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A0FB0DB-159B-D062-E890-5289E3252743}"/>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932995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E609A-7784-F894-5FDE-ED6B374F89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457A841-9DD6-4F57-5A2A-E136A1D1669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DC371B-AAF0-7887-F220-1A7BDEA0276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E76D677-C38C-2362-DE2E-160A6DF3D5F2}"/>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467374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5A472-2204-296E-DDA1-05D3547632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4BC2D3-5CB8-A119-8175-EFA8894A9E2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0CEF8A5-6592-EEB7-B857-5B85216E736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A529673C-97CF-CFB6-28A6-CA6E387401DA}"/>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086951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7DD72-EFD4-6887-4176-1BEC0CC7C23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F168B3E-174B-30E6-B4D6-32F2DFE712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FB9F11-9920-F58D-CE35-A2DA065587B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DADB52A-E79C-07FF-CBD5-F9443347FA26}"/>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158370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4198845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a:latin typeface="KG Turning Tables" panose="02000000000000000000" pitchFamily="2" charset="0"/>
              </a:rPr>
              <a:t>séance 70</a:t>
            </a:r>
            <a:endParaRPr lang="fr-FR" sz="13800" dirty="0">
              <a:latin typeface="KG Turning Tables" panose="02000000000000000000" pitchFamily="2" charset="0"/>
            </a:endParaRP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CD046CF2-9007-E89A-708A-65A4976C017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8" name="Image 7">
            <a:extLst>
              <a:ext uri="{FF2B5EF4-FFF2-40B4-BE49-F238E27FC236}">
                <a16:creationId xmlns:a16="http://schemas.microsoft.com/office/drawing/2014/main" id="{A5B9992D-5EAC-F3B0-B0F3-7061BCC30745}"/>
              </a:ext>
            </a:extLst>
          </p:cNvPr>
          <p:cNvPicPr>
            <a:picLocks noChangeAspect="1"/>
          </p:cNvPicPr>
          <p:nvPr/>
        </p:nvPicPr>
        <p:blipFill>
          <a:blip r:embed="rId3"/>
          <a:stretch>
            <a:fillRect/>
          </a:stretch>
        </p:blipFill>
        <p:spPr>
          <a:xfrm>
            <a:off x="1166033" y="107605"/>
            <a:ext cx="1362758" cy="1343564"/>
          </a:xfrm>
          <a:prstGeom prst="rect">
            <a:avLst/>
          </a:prstGeom>
        </p:spPr>
      </p:pic>
      <p:sp>
        <p:nvSpPr>
          <p:cNvPr id="15" name="ZoneTexte 14">
            <a:extLst>
              <a:ext uri="{FF2B5EF4-FFF2-40B4-BE49-F238E27FC236}">
                <a16:creationId xmlns:a16="http://schemas.microsoft.com/office/drawing/2014/main" id="{477482B0-5801-3F3D-154D-AA804FCC5214}"/>
              </a:ext>
            </a:extLst>
          </p:cNvPr>
          <p:cNvSpPr txBox="1"/>
          <p:nvPr/>
        </p:nvSpPr>
        <p:spPr>
          <a:xfrm>
            <a:off x="7078894" y="533165"/>
            <a:ext cx="3380198" cy="492443"/>
          </a:xfrm>
          <a:prstGeom prst="rect">
            <a:avLst/>
          </a:prstGeom>
          <a:noFill/>
        </p:spPr>
        <p:txBody>
          <a:bodyPr wrap="square" rtlCol="0">
            <a:spAutoFit/>
          </a:bodyPr>
          <a:lstStyle/>
          <a:p>
            <a:r>
              <a:rPr lang="fr-FR" sz="2600" dirty="0"/>
              <a:t>Cherchons la solution</a:t>
            </a:r>
            <a:endParaRPr lang="fr-FR" sz="2600" b="1" dirty="0">
              <a:solidFill>
                <a:srgbClr val="0070C0"/>
              </a:solidFill>
            </a:endParaRPr>
          </a:p>
        </p:txBody>
      </p:sp>
      <p:sp>
        <p:nvSpPr>
          <p:cNvPr id="3" name="ZoneTexte 2">
            <a:extLst>
              <a:ext uri="{FF2B5EF4-FFF2-40B4-BE49-F238E27FC236}">
                <a16:creationId xmlns:a16="http://schemas.microsoft.com/office/drawing/2014/main" id="{E6FD3AED-EA26-15CD-473F-A9DD95C72C45}"/>
              </a:ext>
            </a:extLst>
          </p:cNvPr>
          <p:cNvSpPr txBox="1"/>
          <p:nvPr/>
        </p:nvSpPr>
        <p:spPr>
          <a:xfrm>
            <a:off x="184936" y="1895276"/>
            <a:ext cx="5647835" cy="3539430"/>
          </a:xfrm>
          <a:prstGeom prst="rect">
            <a:avLst/>
          </a:prstGeom>
          <a:noFill/>
        </p:spPr>
        <p:txBody>
          <a:bodyPr wrap="square" rtlCol="0">
            <a:spAutoFit/>
          </a:body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5" name="Image 4">
            <a:extLst>
              <a:ext uri="{FF2B5EF4-FFF2-40B4-BE49-F238E27FC236}">
                <a16:creationId xmlns:a16="http://schemas.microsoft.com/office/drawing/2014/main" id="{3FA59376-6682-FEC4-6F18-254E06F452FB}"/>
              </a:ext>
            </a:extLst>
          </p:cNvPr>
          <p:cNvPicPr>
            <a:picLocks noChangeAspect="1"/>
          </p:cNvPicPr>
          <p:nvPr/>
        </p:nvPicPr>
        <p:blipFill>
          <a:blip r:embed="rId4"/>
          <a:srcRect t="13596" b="13650"/>
          <a:stretch>
            <a:fillRect/>
          </a:stretch>
        </p:blipFill>
        <p:spPr>
          <a:xfrm>
            <a:off x="11025967" y="107605"/>
            <a:ext cx="1038797" cy="755747"/>
          </a:xfrm>
          <a:prstGeom prst="rect">
            <a:avLst/>
          </a:prstGeom>
        </p:spPr>
      </p:pic>
      <p:sp>
        <p:nvSpPr>
          <p:cNvPr id="6" name="ZoneTexte 5">
            <a:extLst>
              <a:ext uri="{FF2B5EF4-FFF2-40B4-BE49-F238E27FC236}">
                <a16:creationId xmlns:a16="http://schemas.microsoft.com/office/drawing/2014/main" id="{7DC4DBF9-F3D5-83EC-6166-FB09E8ABFC1C}"/>
              </a:ext>
            </a:extLst>
          </p:cNvPr>
          <p:cNvSpPr txBox="1"/>
          <p:nvPr/>
        </p:nvSpPr>
        <p:spPr>
          <a:xfrm>
            <a:off x="7078894" y="1606577"/>
            <a:ext cx="3781584" cy="2131885"/>
          </a:xfrm>
          <a:prstGeom prst="rect">
            <a:avLst/>
          </a:prstGeom>
          <a:solidFill>
            <a:srgbClr val="FFE79D"/>
          </a:solidFill>
        </p:spPr>
        <p:txBody>
          <a:bodyPr wrap="square" lIns="252000" tIns="180000" rIns="252000" bIns="180000">
            <a:spAutoFit/>
          </a:body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J’ai 100 € d’économies. </a:t>
            </a:r>
          </a:p>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J’achète un livret à 50 € </a:t>
            </a:r>
            <a:br>
              <a:rPr lang="fr-FR" sz="2400" dirty="0">
                <a:latin typeface="Calibri" panose="020F0502020204030204" pitchFamily="34" charset="0"/>
                <a:ea typeface="Calibri" panose="020F0502020204030204" pitchFamily="34" charset="0"/>
                <a:cs typeface="Calibri" panose="020F0502020204030204" pitchFamily="34" charset="0"/>
              </a:rPr>
            </a:br>
            <a:r>
              <a:rPr lang="fr-FR" sz="2400" dirty="0">
                <a:latin typeface="Calibri" panose="020F0502020204030204" pitchFamily="34" charset="0"/>
                <a:ea typeface="Calibri" panose="020F0502020204030204" pitchFamily="34" charset="0"/>
                <a:cs typeface="Calibri" panose="020F0502020204030204" pitchFamily="34" charset="0"/>
              </a:rPr>
              <a:t>et une trousse à 15 €.  </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me reste-t-il ?</a:t>
            </a:r>
            <a:endParaRPr lang="fr-FR" sz="24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Image 6" descr="Une image contenant fournitures de bureau, livre, stylos et plumes, ordinateur portable&#10;&#10;Description générée automatiquement">
            <a:extLst>
              <a:ext uri="{FF2B5EF4-FFF2-40B4-BE49-F238E27FC236}">
                <a16:creationId xmlns:a16="http://schemas.microsoft.com/office/drawing/2014/main" id="{83FD44EE-BBC5-EA7E-6231-9E744285815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832717" y="3859008"/>
            <a:ext cx="3134525" cy="2465827"/>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E2273089-4D90-90EE-D24A-E28CE5FCE857}"/>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24F8E908-29E1-8A68-A480-A3CA0C58E0E4}"/>
              </a:ext>
            </a:extLst>
          </p:cNvPr>
          <p:cNvPicPr>
            <a:picLocks noChangeAspect="1"/>
          </p:cNvPicPr>
          <p:nvPr/>
        </p:nvPicPr>
        <p:blipFill>
          <a:blip r:embed="rId3"/>
          <a:stretch>
            <a:fillRect/>
          </a:stretch>
        </p:blipFill>
        <p:spPr>
          <a:xfrm>
            <a:off x="9351023" y="256441"/>
            <a:ext cx="1337213" cy="1895500"/>
          </a:xfrm>
          <a:prstGeom prst="rect">
            <a:avLst/>
          </a:prstGeom>
        </p:spPr>
      </p:pic>
      <p:sp>
        <p:nvSpPr>
          <p:cNvPr id="6" name="ZoneTexte 5">
            <a:extLst>
              <a:ext uri="{FF2B5EF4-FFF2-40B4-BE49-F238E27FC236}">
                <a16:creationId xmlns:a16="http://schemas.microsoft.com/office/drawing/2014/main" id="{B1365D67-3F3E-FD74-916C-AB62C48936CC}"/>
              </a:ext>
            </a:extLst>
          </p:cNvPr>
          <p:cNvSpPr txBox="1"/>
          <p:nvPr/>
        </p:nvSpPr>
        <p:spPr>
          <a:xfrm>
            <a:off x="6705262" y="2807665"/>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Résous le </a:t>
            </a:r>
            <a:r>
              <a:rPr lang="fr-FR" sz="2600" b="1" dirty="0"/>
              <a:t>problème 6 et 7</a:t>
            </a:r>
            <a:endParaRPr lang="fr-FR" sz="2400" b="1" dirty="0"/>
          </a:p>
        </p:txBody>
      </p:sp>
      <p:pic>
        <p:nvPicPr>
          <p:cNvPr id="12" name="Image 11">
            <a:extLst>
              <a:ext uri="{FF2B5EF4-FFF2-40B4-BE49-F238E27FC236}">
                <a16:creationId xmlns:a16="http://schemas.microsoft.com/office/drawing/2014/main" id="{14AE73EE-95F8-C67F-DB1D-55EDFBDEF930}"/>
              </a:ext>
            </a:extLst>
          </p:cNvPr>
          <p:cNvPicPr>
            <a:picLocks noChangeAspect="1"/>
          </p:cNvPicPr>
          <p:nvPr/>
        </p:nvPicPr>
        <p:blipFill>
          <a:blip r:embed="rId4"/>
          <a:stretch>
            <a:fillRect/>
          </a:stretch>
        </p:blipFill>
        <p:spPr>
          <a:xfrm>
            <a:off x="10905191" y="256441"/>
            <a:ext cx="1210860" cy="1663316"/>
          </a:xfrm>
          <a:prstGeom prst="rect">
            <a:avLst/>
          </a:prstGeom>
        </p:spPr>
      </p:pic>
      <p:pic>
        <p:nvPicPr>
          <p:cNvPr id="10" name="Image 9">
            <a:extLst>
              <a:ext uri="{FF2B5EF4-FFF2-40B4-BE49-F238E27FC236}">
                <a16:creationId xmlns:a16="http://schemas.microsoft.com/office/drawing/2014/main" id="{D913FE60-CE32-E2E8-F4DC-42F02A8D78E1}"/>
              </a:ext>
            </a:extLst>
          </p:cNvPr>
          <p:cNvPicPr>
            <a:picLocks noChangeAspect="1"/>
          </p:cNvPicPr>
          <p:nvPr/>
        </p:nvPicPr>
        <p:blipFill>
          <a:blip r:embed="rId5"/>
          <a:stretch>
            <a:fillRect/>
          </a:stretch>
        </p:blipFill>
        <p:spPr>
          <a:xfrm>
            <a:off x="2009748" y="241539"/>
            <a:ext cx="1362758" cy="1343564"/>
          </a:xfrm>
          <a:prstGeom prst="rect">
            <a:avLst/>
          </a:prstGeom>
        </p:spPr>
      </p:pic>
      <p:pic>
        <p:nvPicPr>
          <p:cNvPr id="7" name="Image 6">
            <a:extLst>
              <a:ext uri="{FF2B5EF4-FFF2-40B4-BE49-F238E27FC236}">
                <a16:creationId xmlns:a16="http://schemas.microsoft.com/office/drawing/2014/main" id="{3563FD43-062A-DBF2-A4D0-21CABCF28E35}"/>
              </a:ext>
            </a:extLst>
          </p:cNvPr>
          <p:cNvPicPr>
            <a:picLocks noChangeAspect="1"/>
          </p:cNvPicPr>
          <p:nvPr/>
        </p:nvPicPr>
        <p:blipFill>
          <a:blip r:embed="rId6"/>
          <a:stretch>
            <a:fillRect/>
          </a:stretch>
        </p:blipFill>
        <p:spPr>
          <a:xfrm>
            <a:off x="268450" y="2151941"/>
            <a:ext cx="5462253" cy="3968304"/>
          </a:xfrm>
          <a:prstGeom prst="rect">
            <a:avLst/>
          </a:prstGeom>
        </p:spPr>
      </p:pic>
    </p:spTree>
    <p:extLst>
      <p:ext uri="{BB962C8B-B14F-4D97-AF65-F5344CB8AC3E}">
        <p14:creationId xmlns:p14="http://schemas.microsoft.com/office/powerpoint/2010/main" val="2110364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841690"/>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les doubles et les moitiés de nombres usuels. J’ajoute et je soustrais 1 ou 2 à un nombre. </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lis, j’interprète les données d’un tableau à double entrée.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6352825C-3C75-F598-594C-3F75550F5B98}"/>
              </a:ext>
            </a:extLst>
          </p:cNvPr>
          <p:cNvPicPr>
            <a:picLocks noChangeAspect="1"/>
          </p:cNvPicPr>
          <p:nvPr/>
        </p:nvPicPr>
        <p:blipFill>
          <a:blip r:embed="rId3"/>
          <a:stretch>
            <a:fillRect/>
          </a:stretch>
        </p:blipFill>
        <p:spPr>
          <a:xfrm>
            <a:off x="1456559" y="749162"/>
            <a:ext cx="3626036" cy="5359675"/>
          </a:xfrm>
          <a:prstGeom prst="rect">
            <a:avLst/>
          </a:prstGeom>
        </p:spPr>
      </p:pic>
      <p:pic>
        <p:nvPicPr>
          <p:cNvPr id="7" name="Image 6">
            <a:extLst>
              <a:ext uri="{FF2B5EF4-FFF2-40B4-BE49-F238E27FC236}">
                <a16:creationId xmlns:a16="http://schemas.microsoft.com/office/drawing/2014/main" id="{2912309F-FD29-D6C5-13C0-1D823805110C}"/>
              </a:ext>
            </a:extLst>
          </p:cNvPr>
          <p:cNvPicPr>
            <a:picLocks noChangeAspect="1"/>
          </p:cNvPicPr>
          <p:nvPr/>
        </p:nvPicPr>
        <p:blipFill>
          <a:blip r:embed="rId4"/>
          <a:stretch>
            <a:fillRect/>
          </a:stretch>
        </p:blipFill>
        <p:spPr>
          <a:xfrm>
            <a:off x="6855148" y="363378"/>
            <a:ext cx="4596581" cy="6286803"/>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A828C-F9E5-0D2F-5FA7-4F600153C23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7B580C2-8437-8675-8EE3-6586BF5397D8}"/>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8C9A41F-0942-D8D7-1ADB-0CCF50DE0A2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631982C0-4726-B86B-517C-118AEA0765A0}"/>
              </a:ext>
            </a:extLst>
          </p:cNvPr>
          <p:cNvPicPr>
            <a:picLocks noChangeAspect="1"/>
          </p:cNvPicPr>
          <p:nvPr/>
        </p:nvPicPr>
        <p:blipFill>
          <a:blip r:embed="rId3"/>
          <a:stretch>
            <a:fillRect/>
          </a:stretch>
        </p:blipFill>
        <p:spPr>
          <a:xfrm>
            <a:off x="1207497" y="881696"/>
            <a:ext cx="3925605" cy="5706024"/>
          </a:xfrm>
          <a:prstGeom prst="rect">
            <a:avLst/>
          </a:prstGeom>
        </p:spPr>
      </p:pic>
      <p:pic>
        <p:nvPicPr>
          <p:cNvPr id="7" name="Image 6">
            <a:extLst>
              <a:ext uri="{FF2B5EF4-FFF2-40B4-BE49-F238E27FC236}">
                <a16:creationId xmlns:a16="http://schemas.microsoft.com/office/drawing/2014/main" id="{FBD3BB8F-462D-3476-8751-E652EFC2BCCB}"/>
              </a:ext>
            </a:extLst>
          </p:cNvPr>
          <p:cNvPicPr>
            <a:picLocks noChangeAspect="1"/>
          </p:cNvPicPr>
          <p:nvPr/>
        </p:nvPicPr>
        <p:blipFill>
          <a:blip r:embed="rId4"/>
          <a:stretch>
            <a:fillRect/>
          </a:stretch>
        </p:blipFill>
        <p:spPr>
          <a:xfrm>
            <a:off x="6855148" y="363378"/>
            <a:ext cx="4596581" cy="6286803"/>
          </a:xfrm>
          <a:prstGeom prst="rect">
            <a:avLst/>
          </a:prstGeom>
        </p:spPr>
      </p:pic>
    </p:spTree>
    <p:extLst>
      <p:ext uri="{BB962C8B-B14F-4D97-AF65-F5344CB8AC3E}">
        <p14:creationId xmlns:p14="http://schemas.microsoft.com/office/powerpoint/2010/main" val="3723754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37E44-63CE-4686-B658-12D4929047E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22FAE8D-83F8-CBDD-1AAD-6ADC4EDF509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30823654-41B4-CD5E-7415-7ED8C0463FBD}"/>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6597F25B-FFFF-ACB3-B3DA-09011369E0DA}"/>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8" name="ZoneTexte 7">
            <a:extLst>
              <a:ext uri="{FF2B5EF4-FFF2-40B4-BE49-F238E27FC236}">
                <a16:creationId xmlns:a16="http://schemas.microsoft.com/office/drawing/2014/main" id="{623FE8A0-54D0-F32D-4E73-2AF1F20E7717}"/>
              </a:ext>
            </a:extLst>
          </p:cNvPr>
          <p:cNvSpPr txBox="1"/>
          <p:nvPr/>
        </p:nvSpPr>
        <p:spPr>
          <a:xfrm>
            <a:off x="6303738" y="2782669"/>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Fais les exercices </a:t>
            </a:r>
            <a:endParaRPr lang="fr-FR" sz="2600" b="1" dirty="0"/>
          </a:p>
        </p:txBody>
      </p:sp>
      <p:pic>
        <p:nvPicPr>
          <p:cNvPr id="9" name="Image 8">
            <a:extLst>
              <a:ext uri="{FF2B5EF4-FFF2-40B4-BE49-F238E27FC236}">
                <a16:creationId xmlns:a16="http://schemas.microsoft.com/office/drawing/2014/main" id="{D20AA5BC-83F9-C3F7-5983-6B3B70669B90}"/>
              </a:ext>
            </a:extLst>
          </p:cNvPr>
          <p:cNvPicPr>
            <a:picLocks noChangeAspect="1"/>
          </p:cNvPicPr>
          <p:nvPr/>
        </p:nvPicPr>
        <p:blipFill>
          <a:blip r:embed="rId4"/>
          <a:stretch>
            <a:fillRect/>
          </a:stretch>
        </p:blipFill>
        <p:spPr>
          <a:xfrm>
            <a:off x="1168800" y="1644365"/>
            <a:ext cx="4077053" cy="3901778"/>
          </a:xfrm>
          <a:prstGeom prst="rect">
            <a:avLst/>
          </a:prstGeom>
        </p:spPr>
      </p:pic>
    </p:spTree>
    <p:extLst>
      <p:ext uri="{BB962C8B-B14F-4D97-AF65-F5344CB8AC3E}">
        <p14:creationId xmlns:p14="http://schemas.microsoft.com/office/powerpoint/2010/main" val="2444508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F75E3-929B-A2D4-F9C1-3C18C143AC0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74744EB9-6FF4-80E3-F5D7-FC1D2470565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28A2E26-3EA4-3757-267B-0D40256D435F}"/>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BDB03B34-22C4-F3F4-B0A1-D6732A7DB70B}"/>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8" name="ZoneTexte 7">
            <a:extLst>
              <a:ext uri="{FF2B5EF4-FFF2-40B4-BE49-F238E27FC236}">
                <a16:creationId xmlns:a16="http://schemas.microsoft.com/office/drawing/2014/main" id="{A21BC46F-F3B0-E89A-900C-90D76E1AF9F0}"/>
              </a:ext>
            </a:extLst>
          </p:cNvPr>
          <p:cNvSpPr txBox="1"/>
          <p:nvPr/>
        </p:nvSpPr>
        <p:spPr>
          <a:xfrm>
            <a:off x="6303738" y="2782669"/>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Fais les exercices </a:t>
            </a:r>
            <a:endParaRPr lang="fr-FR" sz="2600" b="1" dirty="0"/>
          </a:p>
        </p:txBody>
      </p:sp>
      <p:sp>
        <p:nvSpPr>
          <p:cNvPr id="3" name="ZoneTexte 2">
            <a:extLst>
              <a:ext uri="{FF2B5EF4-FFF2-40B4-BE49-F238E27FC236}">
                <a16:creationId xmlns:a16="http://schemas.microsoft.com/office/drawing/2014/main" id="{33F4AAEF-7FEA-4BB0-3186-F932E0993F8B}"/>
              </a:ext>
            </a:extLst>
          </p:cNvPr>
          <p:cNvSpPr txBox="1"/>
          <p:nvPr/>
        </p:nvSpPr>
        <p:spPr>
          <a:xfrm>
            <a:off x="489410" y="2782669"/>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Super </a:t>
            </a:r>
            <a:r>
              <a:rPr lang="fr-FR" sz="2600" dirty="0" err="1">
                <a:effectLst>
                  <a:outerShdw blurRad="38100" dist="38100" dir="2700000" algn="tl">
                    <a:srgbClr val="000000">
                      <a:alpha val="43137"/>
                    </a:srgbClr>
                  </a:outerShdw>
                </a:effectLst>
              </a:rPr>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l’exercice </a:t>
            </a:r>
            <a:r>
              <a:rPr lang="fr-FR" sz="2600" b="1" dirty="0"/>
              <a:t>5</a:t>
            </a:r>
          </a:p>
        </p:txBody>
      </p:sp>
    </p:spTree>
    <p:extLst>
      <p:ext uri="{BB962C8B-B14F-4D97-AF65-F5344CB8AC3E}">
        <p14:creationId xmlns:p14="http://schemas.microsoft.com/office/powerpoint/2010/main" val="226899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écrite et oral des nombres jusqu’à 100</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71070740-65F8-0E89-B45B-1128F8FA6F98}"/>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3">
            <a:extLst>
              <a:ext uri="{FF2B5EF4-FFF2-40B4-BE49-F238E27FC236}">
                <a16:creationId xmlns:a16="http://schemas.microsoft.com/office/drawing/2014/main" id="{739E5E8A-786E-F863-7C5C-77E5EE449BB7}"/>
              </a:ext>
            </a:extLst>
          </p:cNvPr>
          <p:cNvSpPr txBox="1"/>
          <p:nvPr/>
        </p:nvSpPr>
        <p:spPr>
          <a:xfrm>
            <a:off x="4896950" y="1119905"/>
            <a:ext cx="2172839" cy="584775"/>
          </a:xfrm>
          <a:prstGeom prst="rect">
            <a:avLst/>
          </a:prstGeom>
          <a:noFill/>
        </p:spPr>
        <p:txBody>
          <a:bodyPr wrap="none" rtlCol="0">
            <a:spAutoFit/>
          </a:bodyPr>
          <a:lstStyle/>
          <a:p>
            <a:r>
              <a:rPr lang="fr-FR" sz="3200" dirty="0">
                <a:effectLst>
                  <a:outerShdw blurRad="38100" dist="38100" dir="2700000" algn="tl">
                    <a:srgbClr val="000000">
                      <a:alpha val="43137"/>
                    </a:srgbClr>
                  </a:outerShdw>
                </a:effectLst>
              </a:rPr>
              <a:t>Jeu du furet</a:t>
            </a:r>
          </a:p>
        </p:txBody>
      </p:sp>
      <p:pic>
        <p:nvPicPr>
          <p:cNvPr id="6" name="Image 5">
            <a:extLst>
              <a:ext uri="{FF2B5EF4-FFF2-40B4-BE49-F238E27FC236}">
                <a16:creationId xmlns:a16="http://schemas.microsoft.com/office/drawing/2014/main" id="{DAA543F3-2740-EA6B-0E58-CD55E5E3D283}"/>
              </a:ext>
            </a:extLst>
          </p:cNvPr>
          <p:cNvPicPr>
            <a:picLocks noChangeAspect="1"/>
          </p:cNvPicPr>
          <p:nvPr/>
        </p:nvPicPr>
        <p:blipFill>
          <a:blip r:embed="rId3"/>
          <a:stretch>
            <a:fillRect/>
          </a:stretch>
        </p:blipFill>
        <p:spPr>
          <a:xfrm>
            <a:off x="5591517" y="90770"/>
            <a:ext cx="957596" cy="1174409"/>
          </a:xfrm>
          <a:prstGeom prst="rect">
            <a:avLst/>
          </a:prstGeom>
        </p:spPr>
      </p:pic>
      <p:sp>
        <p:nvSpPr>
          <p:cNvPr id="9" name="ZoneTexte 8">
            <a:extLst>
              <a:ext uri="{FF2B5EF4-FFF2-40B4-BE49-F238E27FC236}">
                <a16:creationId xmlns:a16="http://schemas.microsoft.com/office/drawing/2014/main" id="{C81D6B44-9446-D221-9FC7-501DD9D3FF9D}"/>
              </a:ext>
            </a:extLst>
          </p:cNvPr>
          <p:cNvSpPr txBox="1"/>
          <p:nvPr/>
        </p:nvSpPr>
        <p:spPr>
          <a:xfrm>
            <a:off x="196924" y="2230105"/>
            <a:ext cx="5691880" cy="1569660"/>
          </a:xfrm>
          <a:prstGeom prst="rect">
            <a:avLst/>
          </a:prstGeom>
          <a:noFill/>
        </p:spPr>
        <p:txBody>
          <a:bodyPr wrap="square" rtlCol="0">
            <a:spAutoFit/>
          </a:bodyPr>
          <a:lstStyle/>
          <a:p>
            <a:r>
              <a:rPr lang="fr-FR" sz="3200" dirty="0"/>
              <a:t>Récitons la suite des nombres à partir de </a:t>
            </a:r>
            <a:r>
              <a:rPr lang="fr-FR" sz="3200" b="1" dirty="0"/>
              <a:t>0</a:t>
            </a:r>
            <a:r>
              <a:rPr lang="fr-FR" sz="3200" dirty="0"/>
              <a:t>, en comptant de </a:t>
            </a:r>
            <a:r>
              <a:rPr lang="fr-FR" sz="3200" b="1" dirty="0"/>
              <a:t>5</a:t>
            </a:r>
            <a:r>
              <a:rPr lang="fr-FR" sz="3200" dirty="0"/>
              <a:t> en </a:t>
            </a:r>
            <a:r>
              <a:rPr lang="fr-FR" sz="3200" b="1" dirty="0"/>
              <a:t>5 </a:t>
            </a:r>
            <a:r>
              <a:rPr lang="fr-FR" sz="3200" dirty="0"/>
              <a:t>jusqu’à </a:t>
            </a:r>
            <a:r>
              <a:rPr lang="fr-FR" sz="3200" b="1" dirty="0"/>
              <a:t>70</a:t>
            </a:r>
            <a:r>
              <a:rPr lang="fr-FR" sz="3200" dirty="0"/>
              <a:t>. </a:t>
            </a:r>
          </a:p>
        </p:txBody>
      </p:sp>
      <p:sp>
        <p:nvSpPr>
          <p:cNvPr id="12" name="ZoneTexte 11">
            <a:extLst>
              <a:ext uri="{FF2B5EF4-FFF2-40B4-BE49-F238E27FC236}">
                <a16:creationId xmlns:a16="http://schemas.microsoft.com/office/drawing/2014/main" id="{2E2A2B13-EE9C-F0A3-7917-9D3D9DDCE25F}"/>
              </a:ext>
            </a:extLst>
          </p:cNvPr>
          <p:cNvSpPr txBox="1"/>
          <p:nvPr/>
        </p:nvSpPr>
        <p:spPr>
          <a:xfrm>
            <a:off x="6480340" y="2230105"/>
            <a:ext cx="4402115" cy="1077218"/>
          </a:xfrm>
          <a:prstGeom prst="rect">
            <a:avLst/>
          </a:prstGeom>
          <a:noFill/>
        </p:spPr>
        <p:txBody>
          <a:bodyPr wrap="square" rtlCol="0">
            <a:spAutoFit/>
          </a:bodyPr>
          <a:lstStyle/>
          <a:p>
            <a:r>
              <a:rPr lang="fr-FR" sz="3200" dirty="0"/>
              <a:t>Poursuivons la comptine de </a:t>
            </a:r>
            <a:r>
              <a:rPr lang="fr-FR" sz="3200" b="1" dirty="0"/>
              <a:t>75 </a:t>
            </a:r>
            <a:r>
              <a:rPr lang="fr-FR" sz="3200" dirty="0"/>
              <a:t>jusqu’à </a:t>
            </a:r>
            <a:r>
              <a:rPr lang="fr-FR" sz="3200" b="1" dirty="0"/>
              <a:t>200</a:t>
            </a:r>
            <a:r>
              <a:rPr lang="fr-FR" sz="3200" dirty="0"/>
              <a:t>.</a:t>
            </a:r>
            <a:endParaRPr lang="fr-FR" sz="3200" dirty="0">
              <a:solidFill>
                <a:srgbClr val="0070C0"/>
              </a:solidFill>
            </a:endParaRPr>
          </a:p>
        </p:txBody>
      </p:sp>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AA563-6E3F-A039-0DC0-ED1B459E2E0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61C7766-CAD9-4B78-4635-50351BBF9B7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C56868D-7153-A5EE-08CF-3EEC2F8AACA7}"/>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DE4429A-B79C-737A-8705-98D54E1F68C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CFCD047-BF99-E7DF-AAA8-B2F38A214F56}"/>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3">
            <a:extLst>
              <a:ext uri="{FF2B5EF4-FFF2-40B4-BE49-F238E27FC236}">
                <a16:creationId xmlns:a16="http://schemas.microsoft.com/office/drawing/2014/main" id="{238DB874-5C8B-DB3C-E9C4-9E7B6F1D7CB6}"/>
              </a:ext>
            </a:extLst>
          </p:cNvPr>
          <p:cNvSpPr txBox="1"/>
          <p:nvPr/>
        </p:nvSpPr>
        <p:spPr>
          <a:xfrm>
            <a:off x="4896950" y="1119905"/>
            <a:ext cx="2172839" cy="584775"/>
          </a:xfrm>
          <a:prstGeom prst="rect">
            <a:avLst/>
          </a:prstGeom>
          <a:noFill/>
        </p:spPr>
        <p:txBody>
          <a:bodyPr wrap="none" rtlCol="0">
            <a:spAutoFit/>
          </a:bodyPr>
          <a:lstStyle/>
          <a:p>
            <a:r>
              <a:rPr lang="fr-FR" sz="3200" dirty="0">
                <a:effectLst>
                  <a:outerShdw blurRad="38100" dist="38100" dir="2700000" algn="tl">
                    <a:srgbClr val="000000">
                      <a:alpha val="43137"/>
                    </a:srgbClr>
                  </a:outerShdw>
                </a:effectLst>
              </a:rPr>
              <a:t>Jeu du furet</a:t>
            </a:r>
          </a:p>
        </p:txBody>
      </p:sp>
      <p:pic>
        <p:nvPicPr>
          <p:cNvPr id="6" name="Image 5">
            <a:extLst>
              <a:ext uri="{FF2B5EF4-FFF2-40B4-BE49-F238E27FC236}">
                <a16:creationId xmlns:a16="http://schemas.microsoft.com/office/drawing/2014/main" id="{80FA545C-A46A-00A6-4F2B-279B5979DDB4}"/>
              </a:ext>
            </a:extLst>
          </p:cNvPr>
          <p:cNvPicPr>
            <a:picLocks noChangeAspect="1"/>
          </p:cNvPicPr>
          <p:nvPr/>
        </p:nvPicPr>
        <p:blipFill>
          <a:blip r:embed="rId3"/>
          <a:stretch>
            <a:fillRect/>
          </a:stretch>
        </p:blipFill>
        <p:spPr>
          <a:xfrm>
            <a:off x="5591517" y="90770"/>
            <a:ext cx="957596" cy="1174409"/>
          </a:xfrm>
          <a:prstGeom prst="rect">
            <a:avLst/>
          </a:prstGeom>
        </p:spPr>
      </p:pic>
      <p:sp>
        <p:nvSpPr>
          <p:cNvPr id="9" name="ZoneTexte 8">
            <a:extLst>
              <a:ext uri="{FF2B5EF4-FFF2-40B4-BE49-F238E27FC236}">
                <a16:creationId xmlns:a16="http://schemas.microsoft.com/office/drawing/2014/main" id="{3FEB960F-B530-1136-0477-7CECB6073D35}"/>
              </a:ext>
            </a:extLst>
          </p:cNvPr>
          <p:cNvSpPr txBox="1"/>
          <p:nvPr/>
        </p:nvSpPr>
        <p:spPr>
          <a:xfrm>
            <a:off x="196924" y="2230105"/>
            <a:ext cx="5691880" cy="1569660"/>
          </a:xfrm>
          <a:prstGeom prst="rect">
            <a:avLst/>
          </a:prstGeom>
          <a:noFill/>
        </p:spPr>
        <p:txBody>
          <a:bodyPr wrap="square" rtlCol="0">
            <a:spAutoFit/>
          </a:bodyPr>
          <a:lstStyle/>
          <a:p>
            <a:r>
              <a:rPr lang="fr-FR" sz="3200" dirty="0"/>
              <a:t>Récitons la suite des nombres à partir de </a:t>
            </a:r>
            <a:r>
              <a:rPr lang="fr-FR" sz="3200" b="1" dirty="0"/>
              <a:t>0</a:t>
            </a:r>
            <a:r>
              <a:rPr lang="fr-FR" sz="3200" dirty="0"/>
              <a:t>, en comptant de </a:t>
            </a:r>
            <a:r>
              <a:rPr lang="fr-FR" sz="3200" b="1" dirty="0"/>
              <a:t>10</a:t>
            </a:r>
            <a:r>
              <a:rPr lang="fr-FR" sz="3200" dirty="0"/>
              <a:t> en </a:t>
            </a:r>
            <a:r>
              <a:rPr lang="fr-FR" sz="3200" b="1" dirty="0"/>
              <a:t>10 </a:t>
            </a:r>
            <a:r>
              <a:rPr lang="fr-FR" sz="3200" dirty="0"/>
              <a:t>jusqu’à </a:t>
            </a:r>
            <a:r>
              <a:rPr lang="fr-FR" sz="3200" b="1" dirty="0"/>
              <a:t>100</a:t>
            </a:r>
            <a:r>
              <a:rPr lang="fr-FR" sz="3200" dirty="0"/>
              <a:t>. </a:t>
            </a:r>
          </a:p>
        </p:txBody>
      </p:sp>
      <p:sp>
        <p:nvSpPr>
          <p:cNvPr id="12" name="ZoneTexte 11">
            <a:extLst>
              <a:ext uri="{FF2B5EF4-FFF2-40B4-BE49-F238E27FC236}">
                <a16:creationId xmlns:a16="http://schemas.microsoft.com/office/drawing/2014/main" id="{8A193690-0DBF-5B5C-F374-1BD9ED839341}"/>
              </a:ext>
            </a:extLst>
          </p:cNvPr>
          <p:cNvSpPr txBox="1"/>
          <p:nvPr/>
        </p:nvSpPr>
        <p:spPr>
          <a:xfrm>
            <a:off x="6480340" y="2230105"/>
            <a:ext cx="4824967" cy="2062103"/>
          </a:xfrm>
          <a:prstGeom prst="rect">
            <a:avLst/>
          </a:prstGeom>
          <a:noFill/>
        </p:spPr>
        <p:txBody>
          <a:bodyPr wrap="square" rtlCol="0">
            <a:spAutoFit/>
          </a:bodyPr>
          <a:lstStyle/>
          <a:p>
            <a:r>
              <a:rPr lang="fr-FR" sz="3200" dirty="0"/>
              <a:t>Poursuivons en récitant la comptine à partir de </a:t>
            </a:r>
            <a:r>
              <a:rPr lang="fr-FR" sz="3200" b="1" dirty="0"/>
              <a:t>100</a:t>
            </a:r>
            <a:r>
              <a:rPr lang="fr-FR" sz="3200" dirty="0"/>
              <a:t>, en comptant de </a:t>
            </a:r>
            <a:r>
              <a:rPr lang="fr-FR" sz="3200" b="1" dirty="0"/>
              <a:t>2</a:t>
            </a:r>
            <a:r>
              <a:rPr lang="fr-FR" sz="3200" dirty="0"/>
              <a:t> en </a:t>
            </a:r>
            <a:r>
              <a:rPr lang="fr-FR" sz="3200" b="1" dirty="0"/>
              <a:t>2 </a:t>
            </a:r>
            <a:r>
              <a:rPr lang="fr-FR" sz="3200" dirty="0"/>
              <a:t>jusqu’à </a:t>
            </a:r>
            <a:r>
              <a:rPr lang="fr-FR" sz="3200" b="1" dirty="0"/>
              <a:t>230</a:t>
            </a:r>
            <a:r>
              <a:rPr lang="fr-FR" sz="3200" dirty="0"/>
              <a:t> .</a:t>
            </a:r>
            <a:endParaRPr lang="fr-FR" sz="3200" dirty="0">
              <a:solidFill>
                <a:srgbClr val="0070C0"/>
              </a:solidFill>
            </a:endParaRPr>
          </a:p>
        </p:txBody>
      </p:sp>
    </p:spTree>
    <p:extLst>
      <p:ext uri="{BB962C8B-B14F-4D97-AF65-F5344CB8AC3E}">
        <p14:creationId xmlns:p14="http://schemas.microsoft.com/office/powerpoint/2010/main" val="1006386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3046988"/>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les doubles et les moitiés des nombres usuels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trouvais le  </a:t>
            </a:r>
            <a:r>
              <a:rPr lang="fr-FR" sz="3200" b="1" dirty="0" err="1">
                <a:solidFill>
                  <a:schemeClr val="bg1"/>
                </a:solidFill>
              </a:rPr>
              <a:t>coùplèments</a:t>
            </a:r>
            <a:r>
              <a:rPr lang="fr-FR" sz="3200" b="1" dirty="0">
                <a:solidFill>
                  <a:schemeClr val="bg1"/>
                </a:solidFill>
              </a:rPr>
              <a:t> d’un nombre à la dizaine </a:t>
            </a:r>
            <a:r>
              <a:rPr lang="fr-FR" sz="3200" b="1" dirty="0" err="1">
                <a:solidFill>
                  <a:schemeClr val="bg1"/>
                </a:solidFill>
              </a:rPr>
              <a:t>supérieyre</a:t>
            </a:r>
            <a:r>
              <a:rPr lang="fr-FR" sz="3200" b="1" dirty="0">
                <a:solidFill>
                  <a:schemeClr val="bg1"/>
                </a:solidFill>
              </a:rPr>
              <a:t>. J »</a:t>
            </a:r>
            <a:r>
              <a:rPr lang="fr-FR" sz="3200" b="1" dirty="0" err="1">
                <a:solidFill>
                  <a:schemeClr val="bg1"/>
                </a:solidFill>
              </a:rPr>
              <a:t>ajouye</a:t>
            </a:r>
            <a:r>
              <a:rPr lang="fr-FR" sz="3200" b="1" dirty="0">
                <a:solidFill>
                  <a:schemeClr val="bg1"/>
                </a:solidFill>
              </a:rPr>
              <a:t> ou je soustrais un nombre entier de dizaines à un nombre.</a:t>
            </a:r>
          </a:p>
        </p:txBody>
      </p:sp>
    </p:spTree>
    <p:extLst>
      <p:ext uri="{BB962C8B-B14F-4D97-AF65-F5344CB8AC3E}">
        <p14:creationId xmlns:p14="http://schemas.microsoft.com/office/powerpoint/2010/main" val="4250113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6C8E6B08-C2E5-C134-B858-FADB79822663}"/>
              </a:ext>
            </a:extLst>
          </p:cNvPr>
          <p:cNvPicPr>
            <a:picLocks noChangeAspect="1"/>
          </p:cNvPicPr>
          <p:nvPr/>
        </p:nvPicPr>
        <p:blipFill>
          <a:blip r:embed="rId3"/>
          <a:srcRect t="13596" b="13650"/>
          <a:stretch>
            <a:fillRect/>
          </a:stretch>
        </p:blipFill>
        <p:spPr>
          <a:xfrm>
            <a:off x="5576601" y="125949"/>
            <a:ext cx="1038797" cy="755747"/>
          </a:xfrm>
          <a:prstGeom prst="rect">
            <a:avLst/>
          </a:prstGeom>
        </p:spPr>
      </p:pic>
      <p:pic>
        <p:nvPicPr>
          <p:cNvPr id="3" name="Image 2">
            <a:extLst>
              <a:ext uri="{FF2B5EF4-FFF2-40B4-BE49-F238E27FC236}">
                <a16:creationId xmlns:a16="http://schemas.microsoft.com/office/drawing/2014/main" id="{D592E901-72DD-7EBF-F82A-5EF784687057}"/>
              </a:ext>
            </a:extLst>
          </p:cNvPr>
          <p:cNvPicPr>
            <a:picLocks noChangeAspect="1"/>
          </p:cNvPicPr>
          <p:nvPr/>
        </p:nvPicPr>
        <p:blipFill>
          <a:blip r:embed="rId4"/>
          <a:stretch>
            <a:fillRect/>
          </a:stretch>
        </p:blipFill>
        <p:spPr>
          <a:xfrm>
            <a:off x="1207497" y="881696"/>
            <a:ext cx="3925605" cy="5706024"/>
          </a:xfrm>
          <a:prstGeom prst="rect">
            <a:avLst/>
          </a:prstGeom>
        </p:spPr>
      </p:pic>
      <p:sp>
        <p:nvSpPr>
          <p:cNvPr id="8" name="Titre 1">
            <a:extLst>
              <a:ext uri="{FF2B5EF4-FFF2-40B4-BE49-F238E27FC236}">
                <a16:creationId xmlns:a16="http://schemas.microsoft.com/office/drawing/2014/main" id="{538D4479-0214-54D4-0EB1-991CAFEFCA95}"/>
              </a:ext>
            </a:extLst>
          </p:cNvPr>
          <p:cNvSpPr>
            <a:spLocks noGrp="1"/>
          </p:cNvSpPr>
          <p:nvPr>
            <p:ph type="title"/>
          </p:nvPr>
        </p:nvSpPr>
        <p:spPr>
          <a:xfrm>
            <a:off x="6865470" y="1356433"/>
            <a:ext cx="4341263" cy="286669"/>
          </a:xfrm>
        </p:spPr>
        <p:txBody>
          <a:bodyPr>
            <a:normAutofit fontScale="90000"/>
          </a:bodyPr>
          <a:lstStyle/>
          <a:p>
            <a:r>
              <a:rPr lang="fr-FR" dirty="0"/>
              <a:t>Calcule.</a:t>
            </a:r>
          </a:p>
        </p:txBody>
      </p:sp>
      <p:sp>
        <p:nvSpPr>
          <p:cNvPr id="10" name="ZoneTexte 9">
            <a:extLst>
              <a:ext uri="{FF2B5EF4-FFF2-40B4-BE49-F238E27FC236}">
                <a16:creationId xmlns:a16="http://schemas.microsoft.com/office/drawing/2014/main" id="{51B67671-8F34-0EBD-37AE-B36880281ED8}"/>
              </a:ext>
            </a:extLst>
          </p:cNvPr>
          <p:cNvSpPr txBox="1"/>
          <p:nvPr/>
        </p:nvSpPr>
        <p:spPr>
          <a:xfrm>
            <a:off x="6759039" y="2321463"/>
            <a:ext cx="4763000" cy="830997"/>
          </a:xfrm>
          <a:prstGeom prst="rect">
            <a:avLst/>
          </a:prstGeom>
          <a:noFill/>
        </p:spPr>
        <p:txBody>
          <a:bodyPr wrap="square" rtlCol="0">
            <a:spAutoFit/>
          </a:bodyPr>
          <a:lstStyle/>
          <a:p>
            <a:pPr algn="ctr"/>
            <a:r>
              <a:rPr lang="fr-FR" sz="4800" dirty="0"/>
              <a:t>100 − 78 = …</a:t>
            </a:r>
          </a:p>
        </p:txBody>
      </p:sp>
      <p:sp>
        <p:nvSpPr>
          <p:cNvPr id="11" name="ZoneTexte 10">
            <a:extLst>
              <a:ext uri="{FF2B5EF4-FFF2-40B4-BE49-F238E27FC236}">
                <a16:creationId xmlns:a16="http://schemas.microsoft.com/office/drawing/2014/main" id="{FD30915A-B0F7-2CFD-7B79-1BC20B3D9262}"/>
              </a:ext>
            </a:extLst>
          </p:cNvPr>
          <p:cNvSpPr txBox="1"/>
          <p:nvPr/>
        </p:nvSpPr>
        <p:spPr>
          <a:xfrm>
            <a:off x="6865470" y="3632172"/>
            <a:ext cx="4763000" cy="830997"/>
          </a:xfrm>
          <a:prstGeom prst="rect">
            <a:avLst/>
          </a:prstGeom>
          <a:noFill/>
        </p:spPr>
        <p:txBody>
          <a:bodyPr wrap="square" rtlCol="0">
            <a:spAutoFit/>
          </a:bodyPr>
          <a:lstStyle/>
          <a:p>
            <a:pPr algn="ctr"/>
            <a:r>
              <a:rPr lang="fr-FR" sz="4800" dirty="0"/>
              <a:t>78 + … = 100</a:t>
            </a:r>
          </a:p>
        </p:txBody>
      </p:sp>
    </p:spTree>
    <p:extLst>
      <p:ext uri="{BB962C8B-B14F-4D97-AF65-F5344CB8AC3E}">
        <p14:creationId xmlns:p14="http://schemas.microsoft.com/office/powerpoint/2010/main" val="121023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BB162-FC4E-ECD0-BDAD-8EE5B69F6DC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6DC2AF7B-5FD1-7218-E046-7E1BEE9911B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411B0F4-978A-CFE8-38F4-1C4BE95F0EF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Picture 2" descr="fiche › Pride Mobility France">
            <a:extLst>
              <a:ext uri="{FF2B5EF4-FFF2-40B4-BE49-F238E27FC236}">
                <a16:creationId xmlns:a16="http://schemas.microsoft.com/office/drawing/2014/main" id="{BC51ED6C-71B4-198D-B9D3-740FA27185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786" y="125949"/>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18">
            <a:extLst>
              <a:ext uri="{FF2B5EF4-FFF2-40B4-BE49-F238E27FC236}">
                <a16:creationId xmlns:a16="http://schemas.microsoft.com/office/drawing/2014/main" id="{9E009633-BF90-3D9C-9FC6-614BA05CF610}"/>
              </a:ext>
            </a:extLst>
          </p:cNvPr>
          <p:cNvPicPr>
            <a:picLocks noChangeAspect="1"/>
          </p:cNvPicPr>
          <p:nvPr/>
        </p:nvPicPr>
        <p:blipFill>
          <a:blip r:embed="rId4"/>
          <a:srcRect t="13596" b="13650"/>
          <a:stretch>
            <a:fillRect/>
          </a:stretch>
        </p:blipFill>
        <p:spPr>
          <a:xfrm>
            <a:off x="9571495" y="140086"/>
            <a:ext cx="1038797" cy="755747"/>
          </a:xfrm>
          <a:prstGeom prst="rect">
            <a:avLst/>
          </a:prstGeom>
        </p:spPr>
      </p:pic>
      <p:pic>
        <p:nvPicPr>
          <p:cNvPr id="109" name="Image 108">
            <a:extLst>
              <a:ext uri="{FF2B5EF4-FFF2-40B4-BE49-F238E27FC236}">
                <a16:creationId xmlns:a16="http://schemas.microsoft.com/office/drawing/2014/main" id="{16959AAA-071D-873A-956E-81791BD5DBB8}"/>
              </a:ext>
            </a:extLst>
          </p:cNvPr>
          <p:cNvPicPr>
            <a:picLocks noChangeAspect="1"/>
          </p:cNvPicPr>
          <p:nvPr/>
        </p:nvPicPr>
        <p:blipFill>
          <a:blip r:embed="rId5"/>
          <a:stretch>
            <a:fillRect/>
          </a:stretch>
        </p:blipFill>
        <p:spPr>
          <a:xfrm>
            <a:off x="6998100" y="1270276"/>
            <a:ext cx="4077053" cy="2309060"/>
          </a:xfrm>
          <a:prstGeom prst="rect">
            <a:avLst/>
          </a:prstGeom>
        </p:spPr>
      </p:pic>
      <p:pic>
        <p:nvPicPr>
          <p:cNvPr id="111" name="Image 110">
            <a:extLst>
              <a:ext uri="{FF2B5EF4-FFF2-40B4-BE49-F238E27FC236}">
                <a16:creationId xmlns:a16="http://schemas.microsoft.com/office/drawing/2014/main" id="{6C25FFD8-1403-42D0-AC89-2195E636C67D}"/>
              </a:ext>
            </a:extLst>
          </p:cNvPr>
          <p:cNvPicPr>
            <a:picLocks noChangeAspect="1"/>
          </p:cNvPicPr>
          <p:nvPr/>
        </p:nvPicPr>
        <p:blipFill>
          <a:blip r:embed="rId6"/>
          <a:stretch>
            <a:fillRect/>
          </a:stretch>
        </p:blipFill>
        <p:spPr>
          <a:xfrm>
            <a:off x="7028582" y="4182341"/>
            <a:ext cx="4016088" cy="1615580"/>
          </a:xfrm>
          <a:prstGeom prst="rect">
            <a:avLst/>
          </a:prstGeom>
        </p:spPr>
      </p:pic>
      <p:sp>
        <p:nvSpPr>
          <p:cNvPr id="118" name="ZoneTexte 117">
            <a:extLst>
              <a:ext uri="{FF2B5EF4-FFF2-40B4-BE49-F238E27FC236}">
                <a16:creationId xmlns:a16="http://schemas.microsoft.com/office/drawing/2014/main" id="{0402F43D-55F8-B2FF-598A-439EF391B99D}"/>
              </a:ext>
            </a:extLst>
          </p:cNvPr>
          <p:cNvSpPr txBox="1"/>
          <p:nvPr/>
        </p:nvSpPr>
        <p:spPr>
          <a:xfrm>
            <a:off x="535221" y="2640177"/>
            <a:ext cx="5109729" cy="1200329"/>
          </a:xfrm>
          <a:prstGeom prst="rect">
            <a:avLst/>
          </a:prstGeom>
          <a:noFill/>
        </p:spPr>
        <p:txBody>
          <a:bodyPr wrap="square">
            <a:spAutoFit/>
          </a:bodyPr>
          <a:lstStyle/>
          <a:p>
            <a:r>
              <a:rPr lang="fr-FR" sz="3600" dirty="0"/>
              <a:t>mini-fichier Super </a:t>
            </a:r>
            <a:r>
              <a:rPr lang="fr-FR" sz="3600" dirty="0" err="1"/>
              <a:t>calculus</a:t>
            </a:r>
            <a:r>
              <a:rPr lang="fr-FR" sz="3600" dirty="0"/>
              <a:t> : exercice 3 et 4</a:t>
            </a:r>
          </a:p>
        </p:txBody>
      </p:sp>
    </p:spTree>
    <p:extLst>
      <p:ext uri="{BB962C8B-B14F-4D97-AF65-F5344CB8AC3E}">
        <p14:creationId xmlns:p14="http://schemas.microsoft.com/office/powerpoint/2010/main" val="3593231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7C778735-C77F-62E2-06FC-E5F0D3EFD92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D878112E-E796-B712-F842-90C382D48BE7}"/>
              </a:ext>
            </a:extLst>
          </p:cNvPr>
          <p:cNvPicPr>
            <a:picLocks noChangeAspect="1"/>
          </p:cNvPicPr>
          <p:nvPr/>
        </p:nvPicPr>
        <p:blipFill>
          <a:blip r:embed="rId3"/>
          <a:srcRect t="13596" b="13650"/>
          <a:stretch>
            <a:fillRect/>
          </a:stretch>
        </p:blipFill>
        <p:spPr>
          <a:xfrm>
            <a:off x="9636906" y="125949"/>
            <a:ext cx="1038797" cy="755747"/>
          </a:xfrm>
          <a:prstGeom prst="rect">
            <a:avLst/>
          </a:prstGeom>
        </p:spPr>
      </p:pic>
      <p:pic>
        <p:nvPicPr>
          <p:cNvPr id="3" name="Picture 2" descr="fiche › Pride Mobility France">
            <a:extLst>
              <a:ext uri="{FF2B5EF4-FFF2-40B4-BE49-F238E27FC236}">
                <a16:creationId xmlns:a16="http://schemas.microsoft.com/office/drawing/2014/main" id="{2630C485-3E8F-1767-6839-AD2868F152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786" y="125949"/>
            <a:ext cx="1144327" cy="1144327"/>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C5B048FC-1815-0B66-4B9C-115B2020D2A3}"/>
              </a:ext>
            </a:extLst>
          </p:cNvPr>
          <p:cNvSpPr txBox="1"/>
          <p:nvPr/>
        </p:nvSpPr>
        <p:spPr>
          <a:xfrm>
            <a:off x="7579100" y="1251932"/>
            <a:ext cx="2952220" cy="5078313"/>
          </a:xfrm>
          <a:prstGeom prst="rect">
            <a:avLst/>
          </a:prstGeom>
          <a:noFill/>
        </p:spPr>
        <p:txBody>
          <a:bodyPr wrap="square" rtlCol="0">
            <a:spAutoFit/>
          </a:bodyPr>
          <a:lstStyle/>
          <a:p>
            <a:r>
              <a:rPr lang="fr-FR" sz="3600" dirty="0"/>
              <a:t>65 + … = 100 </a:t>
            </a:r>
          </a:p>
          <a:p>
            <a:endParaRPr lang="fr-FR" sz="3600" dirty="0"/>
          </a:p>
          <a:p>
            <a:r>
              <a:rPr lang="fr-FR" sz="3600" dirty="0"/>
              <a:t>87 + … = 100 </a:t>
            </a:r>
          </a:p>
          <a:p>
            <a:endParaRPr lang="fr-FR" sz="3600" dirty="0"/>
          </a:p>
          <a:p>
            <a:r>
              <a:rPr lang="fr-FR" sz="3600" dirty="0"/>
              <a:t>71 + … = 100 </a:t>
            </a:r>
          </a:p>
          <a:p>
            <a:endParaRPr lang="fr-FR" sz="3600" dirty="0"/>
          </a:p>
          <a:p>
            <a:r>
              <a:rPr lang="fr-FR" sz="3600" dirty="0"/>
              <a:t>165 + … = 200</a:t>
            </a:r>
          </a:p>
          <a:p>
            <a:r>
              <a:rPr lang="fr-FR" sz="3600" dirty="0"/>
              <a:t> </a:t>
            </a:r>
          </a:p>
          <a:p>
            <a:r>
              <a:rPr lang="fr-FR" sz="3600" dirty="0"/>
              <a:t>178 + … = 200 </a:t>
            </a:r>
            <a:endParaRPr lang="fr-FR" sz="4800" b="1" dirty="0">
              <a:solidFill>
                <a:srgbClr val="0070C0"/>
              </a:solidFill>
            </a:endParaRPr>
          </a:p>
        </p:txBody>
      </p:sp>
      <p:sp>
        <p:nvSpPr>
          <p:cNvPr id="10" name="ZoneTexte 9">
            <a:extLst>
              <a:ext uri="{FF2B5EF4-FFF2-40B4-BE49-F238E27FC236}">
                <a16:creationId xmlns:a16="http://schemas.microsoft.com/office/drawing/2014/main" id="{784F4D86-B023-A4B4-C2F4-C3EDEFE454BC}"/>
              </a:ext>
            </a:extLst>
          </p:cNvPr>
          <p:cNvSpPr txBox="1"/>
          <p:nvPr/>
        </p:nvSpPr>
        <p:spPr>
          <a:xfrm>
            <a:off x="535221" y="2640177"/>
            <a:ext cx="5109729" cy="1200329"/>
          </a:xfrm>
          <a:prstGeom prst="rect">
            <a:avLst/>
          </a:prstGeom>
          <a:noFill/>
        </p:spPr>
        <p:txBody>
          <a:bodyPr wrap="square">
            <a:spAutoFit/>
          </a:bodyPr>
          <a:lstStyle/>
          <a:p>
            <a:r>
              <a:rPr lang="fr-FR" sz="3600" dirty="0"/>
              <a:t>mini-fichier Super </a:t>
            </a:r>
            <a:r>
              <a:rPr lang="fr-FR" sz="3600" dirty="0" err="1"/>
              <a:t>calculus</a:t>
            </a:r>
            <a:r>
              <a:rPr lang="fr-FR" sz="3600" dirty="0"/>
              <a:t> : exercice 3 et 4</a:t>
            </a:r>
          </a:p>
        </p:txBody>
      </p:sp>
    </p:spTree>
    <p:extLst>
      <p:ext uri="{BB962C8B-B14F-4D97-AF65-F5344CB8AC3E}">
        <p14:creationId xmlns:p14="http://schemas.microsoft.com/office/powerpoint/2010/main" val="3022659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3837746"/>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en une étape de type parties-tout.</a:t>
              </a:r>
              <a:r>
                <a:rPr lang="fr-FR" sz="3200" dirty="0"/>
                <a:t> </a:t>
              </a:r>
            </a:p>
            <a:p>
              <a:endParaRPr lang="fr-FR" sz="3200" dirty="0"/>
            </a:p>
            <a:p>
              <a:pPr marL="457200" indent="-457200">
                <a:buFont typeface="Wingdings" panose="05000000000000000000" pitchFamily="2" charset="2"/>
                <a:buChar char="è"/>
              </a:pPr>
              <a:r>
                <a:rPr lang="fr-FR" sz="3200" b="1" dirty="0">
                  <a:solidFill>
                    <a:schemeClr val="bg1"/>
                  </a:solidFill>
                </a:rPr>
                <a:t>Je résous des problèmes additifs en une étape.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16023</TotalTime>
  <Words>442</Words>
  <Application>Microsoft Office PowerPoint</Application>
  <PresentationFormat>Grand écran</PresentationFormat>
  <Paragraphs>72</Paragraphs>
  <Slides>17</Slides>
  <Notes>13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vt:i4>
      </vt:variant>
    </vt:vector>
  </HeadingPairs>
  <TitlesOfParts>
    <vt:vector size="23" baseType="lpstr">
      <vt:lpstr>Arial</vt:lpstr>
      <vt:lpstr>Calibri</vt:lpstr>
      <vt:lpstr>Calibri Light</vt:lpstr>
      <vt:lpstr>KG Turning Tables</vt:lpstr>
      <vt:lpstr>Wingdings</vt:lpstr>
      <vt:lpstr>Thème Office</vt:lpstr>
      <vt:lpstr>PERIODE 4  séance 70</vt:lpstr>
      <vt:lpstr>Présentation PowerPoint</vt:lpstr>
      <vt:lpstr>Présentation PowerPoint</vt:lpstr>
      <vt:lpstr>Présentation PowerPoint</vt:lpstr>
      <vt:lpstr>Présentation PowerPoint</vt:lpstr>
      <vt:lpstr>Calcule.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380</cp:revision>
  <dcterms:created xsi:type="dcterms:W3CDTF">2018-07-28T07:30:27Z</dcterms:created>
  <dcterms:modified xsi:type="dcterms:W3CDTF">2026-03-22T21:18:12Z</dcterms:modified>
</cp:coreProperties>
</file>